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9.png" ContentType="image/png"/>
  <Override PartName="/ppt/media/image21.jpeg" ContentType="image/jpeg"/>
  <Override PartName="/ppt/media/image24.jpeg" ContentType="image/jpeg"/>
  <Override PartName="/ppt/media/image20.jpeg" ContentType="image/jpeg"/>
  <Override PartName="/ppt/media/image18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22.jpeg" ContentType="image/jpeg"/>
  <Override PartName="/ppt/media/image1.jpeg" ContentType="image/jpeg"/>
  <Override PartName="/ppt/media/image10.png" ContentType="image/png"/>
  <Override PartName="/ppt/media/image35.jpeg" ContentType="image/jpeg"/>
  <Override PartName="/ppt/media/image23.jpeg" ContentType="image/jpeg"/>
  <Override PartName="/ppt/media/image2.jpeg" ContentType="image/jpeg"/>
  <Override PartName="/ppt/media/image36.jpeg" ContentType="image/jpeg"/>
  <Override PartName="/ppt/media/image17.jpeg" ContentType="image/jpeg"/>
  <Override PartName="/ppt/media/image44.jpeg" ContentType="image/jpeg"/>
  <Override PartName="/ppt/media/image45.jpeg" ContentType="image/jpeg"/>
  <Override PartName="/ppt/media/image39.jpeg" ContentType="image/jpeg"/>
  <Override PartName="/ppt/media/image41.wmf" ContentType="image/x-wmf"/>
  <Override PartName="/ppt/media/image8.jpeg" ContentType="image/jpeg"/>
  <Override PartName="/ppt/media/image30.png" ContentType="image/png"/>
  <Override PartName="/ppt/media/image37.jpeg" ContentType="image/jpeg"/>
  <Override PartName="/ppt/media/image34.png" ContentType="image/png"/>
  <Override PartName="/ppt/media/image12.jpeg" ContentType="image/jpeg"/>
  <Override PartName="/ppt/media/image31.jpeg" ContentType="image/jpeg"/>
  <Override PartName="/ppt/media/image43.jpeg" ContentType="image/jpeg"/>
  <Override PartName="/ppt/media/image13.jpeg" ContentType="image/jpeg"/>
  <Override PartName="/ppt/media/image46.jpeg" ContentType="image/jpeg"/>
  <Override PartName="/ppt/media/image4.jpeg" ContentType="image/jpeg"/>
  <Override PartName="/ppt/media/image40.png" ContentType="image/png"/>
  <Override PartName="/ppt/media/image9.jpeg" ContentType="image/jpeg"/>
  <Override PartName="/ppt/media/image11.png" ContentType="image/png"/>
  <Override PartName="/ppt/media/image19.jpeg" ContentType="image/jpeg"/>
  <Override PartName="/ppt/media/image38.jpeg" ContentType="image/jpeg"/>
  <Override PartName="/ppt/media/image7.jpeg" ContentType="image/jpeg"/>
  <Override PartName="/ppt/media/image28.jpeg" ContentType="image/jpeg"/>
  <Override PartName="/ppt/media/image6.jpeg" ContentType="image/jpeg"/>
  <Override PartName="/ppt/media/image27.jpeg" ContentType="image/jpeg"/>
  <Override PartName="/ppt/media/image5.jpeg" ContentType="image/jpeg"/>
  <Override PartName="/ppt/media/image26.jpeg" ContentType="image/jpeg"/>
  <Override PartName="/ppt/media/image42.png" ContentType="image/png"/>
  <Override PartName="/ppt/media/image25.jpeg" ContentType="image/jpeg"/>
  <Override PartName="/ppt/media/image32.png" ContentType="image/png"/>
  <Override PartName="/ppt/media/image3.png" ContentType="image/png"/>
  <Override PartName="/ppt/media/image33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0300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75872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476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20300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75872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47640" y="25848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3576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3576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764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</p:spPr>
        <p:txBody>
          <a:bodyPr anchor="b">
            <a:normAutofit fontScale="81000"/>
          </a:bodyPr>
          <a:p>
            <a:pPr algn="ctr">
              <a:lnSpc>
                <a:spcPct val="13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Arial Black"/>
              </a:rPr>
              <a:t>Click to edit Master title </a:t>
            </a:r>
            <a:r>
              <a:rPr b="0" lang="en-US" sz="6000" spc="-1" strike="noStrike">
                <a:solidFill>
                  <a:srgbClr val="000000"/>
                </a:solidFill>
                <a:latin typeface="Arial Black"/>
              </a:rPr>
              <a:t>style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 Black"/>
              </a:rPr>
              <a:t>Click to edit Master title style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404040"/>
                </a:solidFill>
                <a:latin typeface="Arial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Third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404040"/>
                </a:solidFill>
                <a:latin typeface="Arial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616840" y="2385360"/>
            <a:ext cx="6958440" cy="2186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34000"/>
          </a:bodyPr>
          <a:p>
            <a:pPr algn="ctr">
              <a:lnSpc>
                <a:spcPct val="13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oto Serif CJK JP"/>
                <a:ea typeface="Noto Serif CJK JP"/>
              </a:rPr>
              <a:t>Презентация к уроку "Звуки [т] [т`]. Буква Тт".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8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Content Placeholder 3" descr="Страница из учебника урок 35"/>
          <p:cNvPicPr/>
          <p:nvPr/>
        </p:nvPicPr>
        <p:blipFill>
          <a:blip r:embed="rId1"/>
          <a:srcRect l="0" t="0" r="0" b="36465"/>
          <a:stretch/>
        </p:blipFill>
        <p:spPr>
          <a:xfrm>
            <a:off x="1423800" y="57240"/>
            <a:ext cx="7283160" cy="667548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4" descr="224744"/>
          <p:cNvPicPr/>
          <p:nvPr/>
        </p:nvPicPr>
        <p:blipFill>
          <a:blip r:embed="rId2"/>
          <a:srcRect l="6576" t="0" r="7974" b="7619"/>
          <a:stretch/>
        </p:blipFill>
        <p:spPr>
          <a:xfrm>
            <a:off x="9513720" y="2525400"/>
            <a:ext cx="2367720" cy="394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Content Placeholder 5" descr="Страница из учебника урок 35"/>
          <p:cNvPicPr/>
          <p:nvPr/>
        </p:nvPicPr>
        <p:blipFill>
          <a:blip r:embed="rId1"/>
          <a:srcRect l="0" t="63126" r="0" b="0"/>
          <a:stretch/>
        </p:blipFill>
        <p:spPr>
          <a:xfrm>
            <a:off x="103680" y="5040"/>
            <a:ext cx="11881800" cy="667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8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Content Placeholder 3" descr="Страница из учебника урок 36"/>
          <p:cNvPicPr/>
          <p:nvPr/>
        </p:nvPicPr>
        <p:blipFill>
          <a:blip r:embed="rId1"/>
          <a:srcRect l="0" t="0" r="0" b="64367"/>
          <a:stretch/>
        </p:blipFill>
        <p:spPr>
          <a:xfrm>
            <a:off x="56520" y="120600"/>
            <a:ext cx="11825280" cy="613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89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Content Placeholder 3" descr="Страница из учебника урок 36"/>
          <p:cNvPicPr/>
          <p:nvPr/>
        </p:nvPicPr>
        <p:blipFill>
          <a:blip r:embed="rId1"/>
          <a:srcRect l="0" t="34972" r="0" b="0"/>
          <a:stretch/>
        </p:blipFill>
        <p:spPr>
          <a:xfrm>
            <a:off x="1010160" y="76320"/>
            <a:ext cx="10171080" cy="670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87240" y="115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Автоматизация звука [т] [т,]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140400" y="1122840"/>
            <a:ext cx="8238600" cy="569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404040"/>
                </a:solidFill>
                <a:latin typeface="Arial"/>
              </a:rPr>
              <a:t> </a:t>
            </a: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Чистоговорки на букву Т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Та-та-та – у нас дома чистота.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Ты-ты-ты – сметану съели все коты.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Ту-ту-ту – молоко налью коту.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Ти-ти-ти – съели кашу мы почти.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Тё-тё-тё – отложили мы шитьё.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То-то-то –поиграли мы в лото.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Ать-ать-ать – мы пойдем с тобой гулять.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US" sz="28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Ат-ат-ат – берем с собой самокат.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C</a:t>
            </a:r>
            <a:r>
              <a:rPr b="1" lang="en-US" sz="44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короговорки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100800" y="1682280"/>
            <a:ext cx="7835040" cy="4351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Ткет ткач ткани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На платки Тане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0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Три сороки-тараторки тараторили на горке.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00680" y="102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8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З</a:t>
            </a:r>
            <a:r>
              <a:rPr b="1" lang="en-US" sz="48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агадки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5943600" y="1260360"/>
            <a:ext cx="5492520" cy="5352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Пушистая вата плывет куда-то.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Чем вата ниже, тем дождик ближе.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(Туча)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Почки липучие,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Листья пахучие,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А плоды летучие.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(Тополь)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92240" y="1260360"/>
            <a:ext cx="5915880" cy="4113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Золотистый, полосатый,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Зверь отважный и усатый.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Крупный хищник, но без гривы,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Ждёт добычу терпеливо.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От рожденья очень ловкий,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Поддаётся дрессировки.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Не любитель долгих игр...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Подскажите кто он?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(Тигр)</a:t>
            </a:r>
            <a:br/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4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П</a:t>
            </a:r>
            <a:r>
              <a:rPr b="1" lang="en-US" sz="44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ословицы и поговорки.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10080" y="1253520"/>
            <a:ext cx="8343000" cy="5469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404040"/>
                </a:solidFill>
                <a:latin typeface="Arial"/>
              </a:rPr>
              <a:t> </a:t>
            </a:r>
            <a:r>
              <a:rPr b="0" lang="en-US" sz="32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Трус и таракана посчитает за великана.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Труд кормит, а лень портит.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Кто любит трудиться, тому без дела не сидится.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en-US" sz="48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С</a:t>
            </a:r>
            <a:r>
              <a:rPr b="1" lang="en-US" sz="48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тихотворение.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Я смоТрю на букву эТу,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В букве эТой неТ секреТа,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МолоТочек «Тук-Тук-Тук» -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Букву знаюТ все вокруг!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185920" y="396720"/>
            <a:ext cx="7818120" cy="38952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2" name="TextShape 2"/>
          <p:cNvSpPr txBox="1"/>
          <p:nvPr/>
        </p:nvSpPr>
        <p:spPr>
          <a:xfrm>
            <a:off x="3279600" y="1522440"/>
            <a:ext cx="2658600" cy="229032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ff">
                    <a:alpha val="50000"/>
                  </a:srgbClr>
                </a:solidFill>
                <a:latin typeface="Arial"/>
                <a:ea typeface="Arial"/>
              </a:rPr>
              <a:t>ТИ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8021520" y="0"/>
            <a:ext cx="1306080" cy="2223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0" spc="-1" strike="noStrike">
                <a:solidFill>
                  <a:srgbClr val="4d4d4d"/>
                </a:solidFill>
                <a:latin typeface="Arial"/>
              </a:rPr>
              <a:t>,,</a:t>
            </a:r>
            <a:endParaRPr b="0" lang="en-US" sz="140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2665440" y="5003640"/>
            <a:ext cx="6841800" cy="1568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5" name="Picture 2" descr="http://www.profan.su/pic/001/008/041_1.jpg"/>
          <p:cNvPicPr/>
          <p:nvPr/>
        </p:nvPicPr>
        <p:blipFill>
          <a:blip r:embed="rId1"/>
          <a:stretch/>
        </p:blipFill>
        <p:spPr>
          <a:xfrm>
            <a:off x="5951520" y="1341360"/>
            <a:ext cx="2442960" cy="2734920"/>
          </a:xfrm>
          <a:prstGeom prst="rect">
            <a:avLst/>
          </a:prstGeom>
          <a:ln w="9525">
            <a:noFill/>
          </a:ln>
        </p:spPr>
      </p:pic>
      <p:sp>
        <p:nvSpPr>
          <p:cNvPr id="186" name="CustomShape 5"/>
          <p:cNvSpPr/>
          <p:nvPr/>
        </p:nvSpPr>
        <p:spPr>
          <a:xfrm>
            <a:off x="3879720" y="4581000"/>
            <a:ext cx="4104000" cy="1842840"/>
          </a:xfrm>
          <a:prstGeom prst="rect">
            <a:avLst/>
          </a:prstGeom>
          <a:ln/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1500" spc="-1" strike="noStrike">
                <a:solidFill>
                  <a:srgbClr val="ff5d11"/>
                </a:solidFill>
                <a:latin typeface="Arial"/>
              </a:rPr>
              <a:t> </a:t>
            </a:r>
            <a:r>
              <a:rPr b="1" lang="ru-RU" sz="11500" spc="-1" strike="noStrike">
                <a:solidFill>
                  <a:srgbClr val="ff5d11"/>
                </a:solidFill>
                <a:latin typeface="Arial"/>
              </a:rPr>
              <a:t>тигр </a:t>
            </a:r>
            <a:endParaRPr b="0" lang="en-US" sz="11500" spc="-1" strike="noStrike">
              <a:latin typeface="Arial"/>
            </a:endParaRPr>
          </a:p>
        </p:txBody>
      </p:sp>
    </p:spTree>
  </p:cSld>
  <p:transition>
    <p:wipe dir="d"/>
  </p:transition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66320" y="946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4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Вниз черту проводим снова. Сверху шляпка и - готово.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4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То ли зонтик, то ли гвоздь,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44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Буква Т - наш новый гость. 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3" descr="unnamed"/>
          <p:cNvPicPr/>
          <p:nvPr/>
        </p:nvPicPr>
        <p:blipFill>
          <a:blip r:embed="rId2"/>
          <a:stretch/>
        </p:blipFill>
        <p:spPr>
          <a:xfrm>
            <a:off x="8072640" y="-78840"/>
            <a:ext cx="4698720" cy="469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185920" y="396720"/>
            <a:ext cx="7818120" cy="43779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pic>
        <p:nvPicPr>
          <p:cNvPr id="188" name="Picture 9" descr=""/>
          <p:cNvPicPr/>
          <p:nvPr/>
        </p:nvPicPr>
        <p:blipFill>
          <a:blip r:embed="rId1"/>
          <a:stretch/>
        </p:blipFill>
        <p:spPr>
          <a:xfrm>
            <a:off x="4292640" y="679320"/>
            <a:ext cx="3604680" cy="3795480"/>
          </a:xfrm>
          <a:prstGeom prst="rect">
            <a:avLst/>
          </a:prstGeom>
          <a:ln w="9525"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284800" y="2706840"/>
            <a:ext cx="1620360" cy="699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en-US" sz="4000" spc="-1" strike="noStrike">
                <a:solidFill>
                  <a:srgbClr val="003300"/>
                </a:solidFill>
                <a:latin typeface="Arial"/>
              </a:rPr>
              <a:t>ТРА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4147560" y="5085360"/>
            <a:ext cx="4289760" cy="1553400"/>
          </a:xfrm>
          <a:prstGeom prst="rect">
            <a:avLst/>
          </a:prstGeom>
          <a:ln/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>
                <a:solidFill>
                  <a:srgbClr val="ff5d11"/>
                </a:solidFill>
                <a:latin typeface="Arial"/>
              </a:rPr>
              <a:t> </a:t>
            </a:r>
            <a:r>
              <a:rPr b="1" lang="ru-RU" sz="9600" spc="-1" strike="noStrike">
                <a:solidFill>
                  <a:srgbClr val="ff5d11"/>
                </a:solidFill>
                <a:latin typeface="Arial"/>
              </a:rPr>
              <a:t>трава </a:t>
            </a:r>
            <a:endParaRPr b="0" lang="en-US" sz="9600" spc="-1" strike="noStrike">
              <a:latin typeface="Arial"/>
            </a:endParaRPr>
          </a:p>
        </p:txBody>
      </p:sp>
    </p:spTree>
  </p:cSld>
  <p:transition>
    <p:wipe dir="d"/>
  </p:transition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2185920" y="396720"/>
            <a:ext cx="7818120" cy="43779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92" name="TextShape 2"/>
          <p:cNvSpPr txBox="1"/>
          <p:nvPr/>
        </p:nvSpPr>
        <p:spPr>
          <a:xfrm>
            <a:off x="2840040" y="1852560"/>
            <a:ext cx="1784160" cy="199368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rm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ff">
                    <a:alpha val="50000"/>
                  </a:srgbClr>
                </a:solidFill>
                <a:latin typeface="Arial"/>
                <a:ea typeface="Arial"/>
              </a:rPr>
              <a:t>Т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7551720" y="239760"/>
            <a:ext cx="1601280" cy="237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500"/>
              </a:spcBef>
            </a:pPr>
            <a:r>
              <a:rPr b="0" lang="en-US" sz="15000" spc="-1" strike="noStrike">
                <a:solidFill>
                  <a:srgbClr val="cc0000"/>
                </a:solidFill>
                <a:latin typeface="Arial"/>
              </a:rPr>
              <a:t>у</a:t>
            </a:r>
            <a:endParaRPr b="0" lang="en-US" sz="150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7361280" y="2219400"/>
            <a:ext cx="1601280" cy="237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500"/>
              </a:spcBef>
            </a:pPr>
            <a:r>
              <a:rPr b="0" lang="en-US" sz="15000" spc="-1" strike="noStrike">
                <a:solidFill>
                  <a:srgbClr val="cc0000"/>
                </a:solidFill>
                <a:latin typeface="Arial"/>
              </a:rPr>
              <a:t>ю</a:t>
            </a:r>
            <a:endParaRPr b="0" lang="en-US" sz="15000" spc="-1" strike="noStrike">
              <a:latin typeface="Arial"/>
            </a:endParaRPr>
          </a:p>
        </p:txBody>
      </p:sp>
      <p:sp>
        <p:nvSpPr>
          <p:cNvPr id="195" name="Line 5"/>
          <p:cNvSpPr/>
          <p:nvPr/>
        </p:nvSpPr>
        <p:spPr>
          <a:xfrm flipV="1">
            <a:off x="7373880" y="3122280"/>
            <a:ext cx="1487520" cy="1001880"/>
          </a:xfrm>
          <a:prstGeom prst="line">
            <a:avLst/>
          </a:prstGeom>
          <a:ln w="762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6"/>
          <p:cNvSpPr/>
          <p:nvPr/>
        </p:nvSpPr>
        <p:spPr>
          <a:xfrm>
            <a:off x="4458240" y="5085360"/>
            <a:ext cx="3669480" cy="1553400"/>
          </a:xfrm>
          <a:prstGeom prst="rect">
            <a:avLst/>
          </a:prstGeom>
          <a:ln/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>
                <a:solidFill>
                  <a:srgbClr val="ff5d11"/>
                </a:solidFill>
                <a:latin typeface="Arial"/>
              </a:rPr>
              <a:t> </a:t>
            </a:r>
            <a:r>
              <a:rPr b="1" lang="ru-RU" sz="9600" spc="-1" strike="noStrike">
                <a:solidFill>
                  <a:srgbClr val="ff5d11"/>
                </a:solidFill>
                <a:latin typeface="Arial"/>
              </a:rPr>
              <a:t>Тула </a:t>
            </a:r>
            <a:endParaRPr b="0" lang="en-US" sz="9600" spc="-1" strike="noStrike">
              <a:latin typeface="Arial"/>
            </a:endParaRPr>
          </a:p>
        </p:txBody>
      </p:sp>
      <p:pic>
        <p:nvPicPr>
          <p:cNvPr id="197" name="Picture 2" descr="http://www.clipartov.net/images/mini/07/0000006539.jpg"/>
          <p:cNvPicPr/>
          <p:nvPr/>
        </p:nvPicPr>
        <p:blipFill>
          <a:blip r:embed="rId1"/>
          <a:stretch/>
        </p:blipFill>
        <p:spPr>
          <a:xfrm>
            <a:off x="4871880" y="1700280"/>
            <a:ext cx="2076120" cy="2077560"/>
          </a:xfrm>
          <a:prstGeom prst="rect">
            <a:avLst/>
          </a:prstGeom>
          <a:ln w="9525">
            <a:noFill/>
          </a:ln>
        </p:spPr>
      </p:pic>
    </p:spTree>
  </p:cSld>
  <p:transition>
    <p:wipe dir="d"/>
  </p:transition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185920" y="289080"/>
            <a:ext cx="7818120" cy="43779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99" name="TextShape 2"/>
          <p:cNvSpPr txBox="1"/>
          <p:nvPr/>
        </p:nvSpPr>
        <p:spPr>
          <a:xfrm>
            <a:off x="4030560" y="879480"/>
            <a:ext cx="4128840" cy="335556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5257800" y="2776680"/>
            <a:ext cx="1112400" cy="75672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50000"/>
              </a:avLst>
            </a:prstTxWarp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ff"/>
                </a:solidFill>
                <a:latin typeface="Arial"/>
                <a:ea typeface="Arial"/>
              </a:rPr>
              <a:t>тык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4034160" y="5085360"/>
            <a:ext cx="4516920" cy="1553400"/>
          </a:xfrm>
          <a:prstGeom prst="rect">
            <a:avLst/>
          </a:prstGeom>
          <a:ln/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>
                <a:solidFill>
                  <a:srgbClr val="ff5d11"/>
                </a:solidFill>
                <a:latin typeface="Arial"/>
              </a:rPr>
              <a:t> </a:t>
            </a:r>
            <a:r>
              <a:rPr b="1" lang="ru-RU" sz="9600" spc="-1" strike="noStrike">
                <a:solidFill>
                  <a:srgbClr val="ff5d11"/>
                </a:solidFill>
                <a:latin typeface="Arial"/>
              </a:rPr>
              <a:t>тыква </a:t>
            </a:r>
            <a:endParaRPr b="0" lang="en-US" sz="9600" spc="-1" strike="noStrike">
              <a:latin typeface="Arial"/>
            </a:endParaRPr>
          </a:p>
        </p:txBody>
      </p:sp>
    </p:spTree>
  </p:cSld>
  <p:transition>
    <p:wipe dir="d"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688920" y="571320"/>
            <a:ext cx="430812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 cap="all">
                <a:solidFill>
                  <a:srgbClr val="ffc000"/>
                </a:solidFill>
                <a:latin typeface="Arial"/>
              </a:rPr>
              <a:t>нитка</a:t>
            </a:r>
            <a:endParaRPr b="0" lang="en-US" sz="96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831120" y="2143080"/>
            <a:ext cx="4181760" cy="9133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l" rig="flat">
              <a:rot lat="0" lon="0" rev="66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5400" spc="-1" strike="noStrike">
                <a:solidFill>
                  <a:srgbClr val="ff5d11"/>
                </a:solidFill>
                <a:latin typeface="Arial"/>
              </a:rPr>
              <a:t>4   5   1  2   3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31840" y="3786120"/>
            <a:ext cx="430812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 cap="all">
                <a:solidFill>
                  <a:srgbClr val="ffc000"/>
                </a:solidFill>
                <a:latin typeface="Arial"/>
              </a:rPr>
              <a:t>ткани</a:t>
            </a:r>
            <a:endParaRPr b="0" lang="en-US" sz="9600" spc="-1" strike="noStrike">
              <a:latin typeface="Arial"/>
            </a:endParaRPr>
          </a:p>
        </p:txBody>
      </p:sp>
    </p:spTree>
  </p:cSld>
  <p:transition>
    <p:wipe dir="d"/>
  </p:transition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65040" y="20160"/>
            <a:ext cx="11462040" cy="8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Noto Serif CJK JP Black"/>
                <a:ea typeface="Noto Serif CJK JP Black"/>
              </a:rPr>
              <a:t>Работа в прописи</a:t>
            </a:r>
            <a:br/>
            <a:endParaRPr b="0" lang="en-US" sz="3200" spc="-1" strike="noStrike">
              <a:latin typeface="Arial"/>
            </a:endParaRPr>
          </a:p>
        </p:txBody>
      </p:sp>
      <p:pic>
        <p:nvPicPr>
          <p:cNvPr id="206" name="Picture 2" descr="imsdsdg5"/>
          <p:cNvPicPr/>
          <p:nvPr/>
        </p:nvPicPr>
        <p:blipFill>
          <a:blip r:embed="rId1"/>
          <a:stretch/>
        </p:blipFill>
        <p:spPr>
          <a:xfrm>
            <a:off x="2073240" y="704160"/>
            <a:ext cx="8046360" cy="603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" descr="Прописи_т"/>
          <p:cNvPicPr/>
          <p:nvPr/>
        </p:nvPicPr>
        <p:blipFill>
          <a:blip r:embed="rId1"/>
          <a:srcRect l="0" t="25175" r="0" b="38613"/>
          <a:stretch/>
        </p:blipFill>
        <p:spPr>
          <a:xfrm>
            <a:off x="1150560" y="15120"/>
            <a:ext cx="10201680" cy="662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1" descr="Прописи_т"/>
          <p:cNvPicPr/>
          <p:nvPr/>
        </p:nvPicPr>
        <p:blipFill>
          <a:blip r:embed="rId1"/>
          <a:srcRect l="0" t="61873" r="0" b="0"/>
          <a:stretch/>
        </p:blipFill>
        <p:spPr>
          <a:xfrm>
            <a:off x="128880" y="192960"/>
            <a:ext cx="11934000" cy="668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2640240" y="114840"/>
            <a:ext cx="7586640" cy="6302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404040"/>
                </a:solidFill>
                <a:latin typeface="Noto Serif CJK JP Black"/>
                <a:ea typeface="Noto Serif CJK JP Black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Быстро пролетел урок,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Подведём быстрей итог!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Чем сегодня занимались,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В чём с охотой упражнялись?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Что узнали и познали,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Noto Serif CJK JP Black"/>
                <a:ea typeface="Noto Serif CJK JP Black"/>
              </a:rPr>
              <a:t>Почему умней вы стали!?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28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ontent Placeholder 3" descr="10043"/>
          <p:cNvPicPr/>
          <p:nvPr/>
        </p:nvPicPr>
        <p:blipFill>
          <a:blip r:embed="rId2"/>
          <a:srcRect l="0" t="0" r="0" b="50585"/>
          <a:stretch/>
        </p:blipFill>
        <p:spPr>
          <a:xfrm>
            <a:off x="2026440" y="40680"/>
            <a:ext cx="8400600" cy="677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9120" y="22320"/>
            <a:ext cx="11816280" cy="6601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Молоток стучит: “Тук-тук! Букве Т я старый друг”.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На антенну Т похожа И на зонт как будто тоже.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Дрожу от страха до сих пор,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Воскликнуло полено,-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Похожа буква на топор,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Расколет непременно.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Гриб на букву Т похож.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С  тонкой ножкой. Ну и что ж!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Потрудись-ка ты немножко: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404040"/>
                </a:solidFill>
                <a:latin typeface="Noto Serif CJK JP"/>
                <a:ea typeface="Noto Serif CJK JP"/>
              </a:rPr>
              <a:t>Палка - шляпа, палка - ножка.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3" descr="6016705477"/>
          <p:cNvPicPr/>
          <p:nvPr/>
        </p:nvPicPr>
        <p:blipFill>
          <a:blip r:embed="rId2"/>
          <a:srcRect l="26894" t="0" r="25002" b="0"/>
          <a:stretch/>
        </p:blipFill>
        <p:spPr>
          <a:xfrm>
            <a:off x="4819680" y="1743120"/>
            <a:ext cx="1000440" cy="277452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4" descr="photo347349"/>
          <p:cNvPicPr/>
          <p:nvPr/>
        </p:nvPicPr>
        <p:blipFill>
          <a:blip r:embed="rId3"/>
          <a:srcRect l="0" t="25725" r="0" b="26187"/>
          <a:stretch/>
        </p:blipFill>
        <p:spPr>
          <a:xfrm flipH="1" rot="16200000">
            <a:off x="7702920" y="286920"/>
            <a:ext cx="1720440" cy="119016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5" descr="ru-babyzen-yoyo-zontik-ot-solntsa-aqua-2020-aqua"/>
          <p:cNvPicPr/>
          <p:nvPr/>
        </p:nvPicPr>
        <p:blipFill>
          <a:blip r:embed="rId4"/>
          <a:srcRect l="0" t="13385" r="0" b="21902"/>
          <a:stretch/>
        </p:blipFill>
        <p:spPr>
          <a:xfrm>
            <a:off x="5916240" y="1270080"/>
            <a:ext cx="2259000" cy="19490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6" descr="antenna"/>
          <p:cNvPicPr/>
          <p:nvPr/>
        </p:nvPicPr>
        <p:blipFill>
          <a:blip r:embed="rId5"/>
          <a:stretch/>
        </p:blipFill>
        <p:spPr>
          <a:xfrm>
            <a:off x="8452440" y="1743120"/>
            <a:ext cx="3614040" cy="19832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" descr="mushroom_PNG3193"/>
          <p:cNvPicPr/>
          <p:nvPr/>
        </p:nvPicPr>
        <p:blipFill>
          <a:blip r:embed="rId6"/>
          <a:stretch/>
        </p:blipFill>
        <p:spPr>
          <a:xfrm>
            <a:off x="5509800" y="4518000"/>
            <a:ext cx="1510920" cy="219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eebf7">
            <a:alpha val="57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Content Placeholder 3" descr="буква-т-5"/>
          <p:cNvPicPr/>
          <p:nvPr/>
        </p:nvPicPr>
        <p:blipFill>
          <a:blip r:embed="rId1"/>
          <a:srcRect l="12452" t="0" r="11080" b="44257"/>
          <a:stretch/>
        </p:blipFill>
        <p:spPr>
          <a:xfrm>
            <a:off x="4215240" y="4606920"/>
            <a:ext cx="1785960" cy="20095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34" name="Picture 4" descr="c344f07726bdb3eb4344ea552bda1ee2_xl"/>
          <p:cNvPicPr/>
          <p:nvPr/>
        </p:nvPicPr>
        <p:blipFill>
          <a:blip r:embed="rId2"/>
          <a:srcRect l="9693" t="0" r="9368" b="0"/>
          <a:stretch/>
        </p:blipFill>
        <p:spPr>
          <a:xfrm>
            <a:off x="2943360" y="2298240"/>
            <a:ext cx="1535760" cy="189756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135" name="Picture 5" descr="33860314"/>
          <p:cNvPicPr/>
          <p:nvPr/>
        </p:nvPicPr>
        <p:blipFill>
          <a:blip r:embed="rId3"/>
          <a:srcRect l="0" t="0" r="0" b="20546"/>
          <a:stretch/>
        </p:blipFill>
        <p:spPr>
          <a:xfrm>
            <a:off x="7456680" y="2298240"/>
            <a:ext cx="2165760" cy="185904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36" name="Picture 6" descr="29035574"/>
          <p:cNvPicPr/>
          <p:nvPr/>
        </p:nvPicPr>
        <p:blipFill>
          <a:blip r:embed="rId4"/>
          <a:srcRect l="6681" t="0" r="43829" b="52575"/>
          <a:stretch/>
        </p:blipFill>
        <p:spPr>
          <a:xfrm>
            <a:off x="295920" y="3859560"/>
            <a:ext cx="2396880" cy="2097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37" name="Picture 7" descr="23677087"/>
          <p:cNvPicPr/>
          <p:nvPr/>
        </p:nvPicPr>
        <p:blipFill>
          <a:blip r:embed="rId5"/>
          <a:srcRect l="14307" t="20992" r="11150" b="19743"/>
          <a:stretch/>
        </p:blipFill>
        <p:spPr>
          <a:xfrm>
            <a:off x="6913800" y="4694040"/>
            <a:ext cx="2083680" cy="18352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138" name="Picture 8" descr="21665143"/>
          <p:cNvPicPr/>
          <p:nvPr/>
        </p:nvPicPr>
        <p:blipFill>
          <a:blip r:embed="rId6"/>
          <a:srcRect l="19732" t="16987" r="16271" b="27562"/>
          <a:stretch/>
        </p:blipFill>
        <p:spPr>
          <a:xfrm>
            <a:off x="4821480" y="2121480"/>
            <a:ext cx="2405160" cy="22507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39" name="Picture 9" descr="12773800"/>
          <p:cNvPicPr/>
          <p:nvPr/>
        </p:nvPicPr>
        <p:blipFill>
          <a:blip r:embed="rId7"/>
          <a:srcRect l="15324" t="8496" r="15698" b="14900"/>
          <a:stretch/>
        </p:blipFill>
        <p:spPr>
          <a:xfrm>
            <a:off x="9803880" y="3267720"/>
            <a:ext cx="2343600" cy="28108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140" name="Picture 10" descr="1792532"/>
          <p:cNvPicPr/>
          <p:nvPr/>
        </p:nvPicPr>
        <p:blipFill>
          <a:blip r:embed="rId8"/>
          <a:srcRect l="3535" t="8602" r="0" b="24923"/>
          <a:stretch/>
        </p:blipFill>
        <p:spPr>
          <a:xfrm>
            <a:off x="4641120" y="82440"/>
            <a:ext cx="3550680" cy="190836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pic>
        <p:nvPicPr>
          <p:cNvPr id="141" name="Picture 11" descr="833156"/>
          <p:cNvPicPr/>
          <p:nvPr/>
        </p:nvPicPr>
        <p:blipFill>
          <a:blip r:embed="rId9"/>
          <a:srcRect l="0" t="0" r="0" b="12766"/>
          <a:stretch/>
        </p:blipFill>
        <p:spPr>
          <a:xfrm>
            <a:off x="9622800" y="225360"/>
            <a:ext cx="2251440" cy="162288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42" name="Picture 13" descr="1301674"/>
          <p:cNvPicPr/>
          <p:nvPr/>
        </p:nvPicPr>
        <p:blipFill>
          <a:blip r:embed="rId10"/>
          <a:srcRect l="12764" t="0" r="9601" b="17231"/>
          <a:stretch/>
        </p:blipFill>
        <p:spPr>
          <a:xfrm>
            <a:off x="168840" y="225360"/>
            <a:ext cx="2523600" cy="2636640"/>
          </a:xfrm>
          <a:prstGeom prst="rect">
            <a:avLst/>
          </a:prstGeom>
          <a:ln w="0">
            <a:noFill/>
          </a:ln>
          <a:effectLst>
            <a:softEdge rad="31752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14160" y="514440"/>
            <a:ext cx="10960200" cy="175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5400" spc="-1" strike="noStrike">
                <a:solidFill>
                  <a:srgbClr val="ffff00"/>
                </a:solidFill>
                <a:latin typeface="Noto Serif CJK JP"/>
                <a:ea typeface="Noto Serif CJK JP"/>
              </a:rPr>
              <a:t>Звук [т] </a:t>
            </a:r>
            <a:br/>
            <a:r>
              <a:rPr b="1" lang="ru-RU" sz="5400" spc="-1" strike="noStrike">
                <a:solidFill>
                  <a:srgbClr val="ff0000"/>
                </a:solidFill>
                <a:latin typeface="Noto Serif CJK JP"/>
                <a:ea typeface="Noto Serif CJK JP"/>
              </a:rPr>
              <a:t>гласный</a:t>
            </a:r>
            <a:r>
              <a:rPr b="1" lang="ru-RU" sz="5400" spc="-1" strike="noStrike">
                <a:solidFill>
                  <a:srgbClr val="c00000"/>
                </a:solidFill>
                <a:latin typeface="Noto Serif CJK JP"/>
                <a:ea typeface="Noto Serif CJK JP"/>
              </a:rPr>
              <a:t> или </a:t>
            </a:r>
            <a:r>
              <a:rPr b="1" lang="ru-RU" sz="5400" spc="-1" strike="noStrike">
                <a:solidFill>
                  <a:srgbClr val="0070c0"/>
                </a:solidFill>
                <a:latin typeface="Noto Serif CJK JP"/>
                <a:ea typeface="Noto Serif CJK JP"/>
              </a:rPr>
              <a:t>согласный</a:t>
            </a:r>
            <a:r>
              <a:rPr b="1" lang="ru-RU" sz="5400" spc="-1" strike="noStrike">
                <a:solidFill>
                  <a:srgbClr val="c00000"/>
                </a:solidFill>
                <a:latin typeface="Noto Serif CJK JP"/>
                <a:ea typeface="Noto Serif CJK JP"/>
              </a:rPr>
              <a:t>?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815200" y="3205080"/>
            <a:ext cx="1942920" cy="1800000"/>
          </a:xfrm>
          <a:prstGeom prst="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2463840" y="2268720"/>
            <a:ext cx="2646000" cy="93636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6560640" y="3205080"/>
            <a:ext cx="1942920" cy="18000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6208920" y="2268720"/>
            <a:ext cx="2646000" cy="93456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6"/>
          <p:cNvSpPr/>
          <p:nvPr/>
        </p:nvSpPr>
        <p:spPr>
          <a:xfrm>
            <a:off x="3174840" y="3500280"/>
            <a:ext cx="1223640" cy="120924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7"/>
          <p:cNvSpPr/>
          <p:nvPr/>
        </p:nvSpPr>
        <p:spPr>
          <a:xfrm>
            <a:off x="6919200" y="3500640"/>
            <a:ext cx="1225080" cy="120924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8"/>
          <p:cNvSpPr/>
          <p:nvPr/>
        </p:nvSpPr>
        <p:spPr>
          <a:xfrm>
            <a:off x="5238000" y="3501000"/>
            <a:ext cx="92628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>
                <a:solidFill>
                  <a:srgbClr val="5d5d5d"/>
                </a:solidFill>
                <a:latin typeface="Arial"/>
              </a:rPr>
              <a:t>Т</a:t>
            </a:r>
            <a:endParaRPr b="0" lang="en-US" sz="9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006 -2.22222E-006 C 0.00574 -0.00231 0.00799 -0.00046 0.01355 0.00209 C 0.14688 -0.00301 0.0823 -0.00185 0.20747 -0.00185 E">
                                      <p:cBhvr>
                                        <p:cTn id="1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61160" y="380520"/>
            <a:ext cx="1116612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4c3300"/>
                </a:solidFill>
                <a:latin typeface="Arial"/>
              </a:rPr>
              <a:t>Буква </a:t>
            </a:r>
            <a:r>
              <a:rPr b="1" lang="en-US" sz="4000" spc="-1" strike="noStrike">
                <a:solidFill>
                  <a:srgbClr val="7030a0"/>
                </a:solidFill>
                <a:latin typeface="Arial"/>
              </a:rPr>
              <a:t>Т</a:t>
            </a:r>
            <a:r>
              <a:rPr b="1" lang="en-US" sz="4000" spc="-1" strike="noStrike">
                <a:solidFill>
                  <a:srgbClr val="4c3300"/>
                </a:solidFill>
                <a:latin typeface="Arial"/>
              </a:rPr>
              <a:t> обозначает согласные глухие звуки, которые бывают </a:t>
            </a:r>
            <a:r>
              <a:rPr b="1" lang="en-US" sz="4000" spc="-1" strike="noStrike">
                <a:solidFill>
                  <a:srgbClr val="0000cc"/>
                </a:solidFill>
                <a:latin typeface="Arial"/>
              </a:rPr>
              <a:t>твёрдым</a:t>
            </a:r>
            <a:r>
              <a:rPr b="1" lang="en-US" sz="4000" spc="-1" strike="noStrike">
                <a:solidFill>
                  <a:srgbClr val="4c3300"/>
                </a:solidFill>
                <a:latin typeface="Arial"/>
              </a:rPr>
              <a:t> [т] и </a:t>
            </a:r>
            <a:r>
              <a:rPr b="1" lang="en-US" sz="4000" spc="-1" strike="noStrike">
                <a:solidFill>
                  <a:srgbClr val="00b050"/>
                </a:solidFill>
                <a:latin typeface="Arial"/>
              </a:rPr>
              <a:t>мягким</a:t>
            </a:r>
            <a:r>
              <a:rPr b="1" lang="en-US" sz="4000" spc="-1" strike="noStrike">
                <a:solidFill>
                  <a:srgbClr val="4c3300"/>
                </a:solidFill>
                <a:latin typeface="Arial"/>
              </a:rPr>
              <a:t> [т</a:t>
            </a:r>
            <a:r>
              <a:rPr b="1" lang="en-US" sz="4000" spc="-1" strike="noStrike">
                <a:solidFill>
                  <a:srgbClr val="4c3300"/>
                </a:solidFill>
                <a:latin typeface="Arial"/>
              </a:rPr>
              <a:t>`]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135240" y="3514680"/>
            <a:ext cx="1942920" cy="1800000"/>
          </a:xfrm>
          <a:prstGeom prst="rect">
            <a:avLst/>
          </a:prstGeom>
          <a:solidFill>
            <a:srgbClr val="00b0f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2790000" y="2579400"/>
            <a:ext cx="2646000" cy="934560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3494160" y="3809880"/>
            <a:ext cx="1225080" cy="120924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5"/>
          <p:cNvSpPr/>
          <p:nvPr/>
        </p:nvSpPr>
        <p:spPr>
          <a:xfrm>
            <a:off x="6551640" y="3448080"/>
            <a:ext cx="1942920" cy="1800000"/>
          </a:xfrm>
          <a:prstGeom prst="rect">
            <a:avLst/>
          </a:prstGeom>
          <a:solidFill>
            <a:srgbClr val="00b05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6"/>
          <p:cNvSpPr/>
          <p:nvPr/>
        </p:nvSpPr>
        <p:spPr>
          <a:xfrm>
            <a:off x="6200640" y="2513160"/>
            <a:ext cx="2646000" cy="93636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7"/>
          <p:cNvSpPr/>
          <p:nvPr/>
        </p:nvSpPr>
        <p:spPr>
          <a:xfrm>
            <a:off x="6999120" y="3743280"/>
            <a:ext cx="1225080" cy="1209240"/>
          </a:xfrm>
          <a:prstGeom prst="rect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8"/>
          <p:cNvSpPr/>
          <p:nvPr/>
        </p:nvSpPr>
        <p:spPr>
          <a:xfrm>
            <a:off x="3807000" y="3938400"/>
            <a:ext cx="85752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6000" spc="-1" strike="noStrike" cap="all">
                <a:solidFill>
                  <a:srgbClr val="001747"/>
                </a:solidFill>
                <a:latin typeface="Arial"/>
              </a:rPr>
              <a:t>т</a:t>
            </a:r>
            <a:r>
              <a:rPr b="1" lang="ru-RU" sz="6000" spc="-1" strike="noStrike" cap="all">
                <a:solidFill>
                  <a:srgbClr val="ffc000"/>
                </a:solidFill>
                <a:latin typeface="Arial"/>
              </a:rPr>
              <a:t>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7231680" y="3840840"/>
            <a:ext cx="10389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6000" spc="-1" strike="noStrike" cap="all">
                <a:solidFill>
                  <a:srgbClr val="00823b"/>
                </a:solidFill>
                <a:latin typeface="Arial"/>
              </a:rPr>
              <a:t>т' 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160" name="Picture 5" descr="C:\Users\Helen\Desktop\схемы\схемы\2011-09-08_193707.jpg"/>
          <p:cNvPicPr/>
          <p:nvPr/>
        </p:nvPicPr>
        <p:blipFill>
          <a:blip r:embed="rId2"/>
          <a:stretch/>
        </p:blipFill>
        <p:spPr>
          <a:xfrm>
            <a:off x="3203640" y="5489640"/>
            <a:ext cx="1819080" cy="915480"/>
          </a:xfrm>
          <a:prstGeom prst="rect">
            <a:avLst/>
          </a:prstGeom>
          <a:ln w="9525">
            <a:noFill/>
          </a:ln>
        </p:spPr>
      </p:pic>
      <p:pic>
        <p:nvPicPr>
          <p:cNvPr id="161" name="Picture 6" descr="C:\Users\Helen\Desktop\схемы\схемы\2011-09-08_193731.jpg"/>
          <p:cNvPicPr/>
          <p:nvPr/>
        </p:nvPicPr>
        <p:blipFill>
          <a:blip r:embed="rId3"/>
          <a:stretch/>
        </p:blipFill>
        <p:spPr>
          <a:xfrm>
            <a:off x="6608880" y="5378400"/>
            <a:ext cx="1829880" cy="929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9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ntent Placeholder 5" descr="3f6b3a4b554c58f717ce1fa7e0483303"/>
          <p:cNvPicPr/>
          <p:nvPr/>
        </p:nvPicPr>
        <p:blipFill>
          <a:blip r:embed="rId2"/>
          <a:srcRect l="0" t="0" r="0" b="51426"/>
          <a:stretch/>
        </p:blipFill>
        <p:spPr>
          <a:xfrm>
            <a:off x="280800" y="63360"/>
            <a:ext cx="11630880" cy="350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ontent Placeholder 5" descr="слоги с буквой т"/>
          <p:cNvPicPr/>
          <p:nvPr/>
        </p:nvPicPr>
        <p:blipFill>
          <a:blip r:embed="rId1"/>
          <a:stretch/>
        </p:blipFill>
        <p:spPr>
          <a:xfrm>
            <a:off x="1230480" y="64080"/>
            <a:ext cx="8946720" cy="670212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164" name="Picture 7" descr="unnamed"/>
          <p:cNvPicPr/>
          <p:nvPr/>
        </p:nvPicPr>
        <p:blipFill>
          <a:blip r:embed="rId2"/>
          <a:stretch/>
        </p:blipFill>
        <p:spPr>
          <a:xfrm>
            <a:off x="-49680" y="3213000"/>
            <a:ext cx="3958200" cy="395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LibreOffice/7.0.2.2$Linux_X86_64 LibreOffice_project/00$Build-2</Application>
  <Words>1751</Words>
  <Paragraphs>139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2020-11-07T16:56:25Z</dcterms:created>
  <dc:creator>sunbul</dc:creator>
  <dc:description/>
  <dc:language>en-US</dc:language>
  <cp:lastModifiedBy/>
  <dcterms:modified xsi:type="dcterms:W3CDTF">2020-11-07T21:35:52Z</dcterms:modified>
  <cp:revision>10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1033-11.1.0.9719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